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11"/>
  </p:handoutMasterIdLst>
  <p:sldIdLst>
    <p:sldId id="303" r:id="rId2"/>
    <p:sldId id="289" r:id="rId3"/>
    <p:sldId id="297" r:id="rId4"/>
    <p:sldId id="290" r:id="rId5"/>
    <p:sldId id="291" r:id="rId6"/>
    <p:sldId id="298" r:id="rId7"/>
    <p:sldId id="296" r:id="rId8"/>
    <p:sldId id="301" r:id="rId9"/>
    <p:sldId id="302" r:id="rId10"/>
  </p:sldIdLst>
  <p:sldSz cx="9144000" cy="5715000" type="screen16x10"/>
  <p:notesSz cx="7086600" cy="9429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98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1488"/>
          </a:xfrm>
          <a:prstGeom prst="rect">
            <a:avLst/>
          </a:prstGeom>
        </p:spPr>
        <p:txBody>
          <a:bodyPr vert="horz" lIns="94375" tIns="47188" rIns="94375" bIns="47188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71488"/>
          </a:xfrm>
          <a:prstGeom prst="rect">
            <a:avLst/>
          </a:prstGeom>
        </p:spPr>
        <p:txBody>
          <a:bodyPr vert="horz" lIns="94375" tIns="47188" rIns="94375" bIns="47188" rtlCol="0"/>
          <a:lstStyle>
            <a:lvl1pPr algn="r">
              <a:defRPr sz="1200"/>
            </a:lvl1pPr>
          </a:lstStyle>
          <a:p>
            <a:fld id="{348FE1B6-CE00-4C15-A5FB-614D19DCB8E9}" type="datetimeFigureOut">
              <a:rPr lang="en-US" smtClean="0"/>
              <a:pPr/>
              <a:t>1/9/2014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56626"/>
            <a:ext cx="3070860" cy="471488"/>
          </a:xfrm>
          <a:prstGeom prst="rect">
            <a:avLst/>
          </a:prstGeom>
        </p:spPr>
        <p:txBody>
          <a:bodyPr vert="horz" lIns="94375" tIns="47188" rIns="94375" bIns="47188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56626"/>
            <a:ext cx="3070860" cy="471488"/>
          </a:xfrm>
          <a:prstGeom prst="rect">
            <a:avLst/>
          </a:prstGeom>
        </p:spPr>
        <p:txBody>
          <a:bodyPr vert="horz" lIns="94375" tIns="47188" rIns="94375" bIns="47188" rtlCol="0" anchor="b"/>
          <a:lstStyle>
            <a:lvl1pPr algn="r">
              <a:defRPr sz="1200"/>
            </a:lvl1pPr>
          </a:lstStyle>
          <a:p>
            <a:fld id="{14D023E8-D8CD-4CCE-BE9D-2F8B9546470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A23-2FBC-462C-9E60-558F2DA0E1B3}" type="datetimeFigureOut">
              <a:rPr lang="en-US" smtClean="0"/>
              <a:pPr/>
              <a:t>1/9/2014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C4DC-4DCD-4778-A5F5-BC27D7DA49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A23-2FBC-462C-9E60-558F2DA0E1B3}" type="datetimeFigureOut">
              <a:rPr lang="en-US" smtClean="0"/>
              <a:pPr/>
              <a:t>1/9/2014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C4DC-4DCD-4778-A5F5-BC27D7DA49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A23-2FBC-462C-9E60-558F2DA0E1B3}" type="datetimeFigureOut">
              <a:rPr lang="en-US" smtClean="0"/>
              <a:pPr/>
              <a:t>1/9/2014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C4DC-4DCD-4778-A5F5-BC27D7DA49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4500"/>
            <a:ext cx="82296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1"/>
            <a:ext cx="4038600" cy="35851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35851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07000"/>
            <a:ext cx="1676400" cy="381000"/>
          </a:xfrm>
        </p:spPr>
        <p:txBody>
          <a:bodyPr/>
          <a:lstStyle>
            <a:lvl1pPr>
              <a:defRPr/>
            </a:lvl1pPr>
          </a:lstStyle>
          <a:p>
            <a:fld id="{59841A23-2FBC-462C-9E60-558F2DA0E1B3}" type="datetimeFigureOut">
              <a:rPr lang="en-US" smtClean="0"/>
              <a:pPr/>
              <a:t>1/9/2014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07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520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7F68C4DC-4DCD-4778-A5F5-BC27D7DA49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A23-2FBC-462C-9E60-558F2DA0E1B3}" type="datetimeFigureOut">
              <a:rPr lang="en-US" smtClean="0"/>
              <a:pPr/>
              <a:t>1/9/2014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C4DC-4DCD-4778-A5F5-BC27D7DA49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A23-2FBC-462C-9E60-558F2DA0E1B3}" type="datetimeFigureOut">
              <a:rPr lang="en-US" smtClean="0"/>
              <a:pPr/>
              <a:t>1/9/2014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C4DC-4DCD-4778-A5F5-BC27D7DA49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A23-2FBC-462C-9E60-558F2DA0E1B3}" type="datetimeFigureOut">
              <a:rPr lang="en-US" smtClean="0"/>
              <a:pPr/>
              <a:t>1/9/2014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C4DC-4DCD-4778-A5F5-BC27D7DA49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A23-2FBC-462C-9E60-558F2DA0E1B3}" type="datetimeFigureOut">
              <a:rPr lang="en-US" smtClean="0"/>
              <a:pPr/>
              <a:t>1/9/2014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C4DC-4DCD-4778-A5F5-BC27D7DA49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A23-2FBC-462C-9E60-558F2DA0E1B3}" type="datetimeFigureOut">
              <a:rPr lang="en-US" smtClean="0"/>
              <a:pPr/>
              <a:t>1/9/2014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C4DC-4DCD-4778-A5F5-BC27D7DA49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A23-2FBC-462C-9E60-558F2DA0E1B3}" type="datetimeFigureOut">
              <a:rPr lang="en-US" smtClean="0"/>
              <a:pPr/>
              <a:t>1/9/2014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C4DC-4DCD-4778-A5F5-BC27D7DA49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A23-2FBC-462C-9E60-558F2DA0E1B3}" type="datetimeFigureOut">
              <a:rPr lang="en-US" smtClean="0"/>
              <a:pPr/>
              <a:t>1/9/2014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C4DC-4DCD-4778-A5F5-BC27D7DA49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A23-2FBC-462C-9E60-558F2DA0E1B3}" type="datetimeFigureOut">
              <a:rPr lang="en-US" smtClean="0"/>
              <a:pPr/>
              <a:t>1/9/2014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C4DC-4DCD-4778-A5F5-BC27D7DA49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41A23-2FBC-462C-9E60-558F2DA0E1B3}" type="datetimeFigureOut">
              <a:rPr lang="en-US" smtClean="0"/>
              <a:pPr/>
              <a:t>1/9/2014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8C4DC-4DCD-4778-A5F5-BC27D7DA491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urses.fas.harvard.edu/~biotext/animations/lyticcycl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pj0emEGShQ&amp;feature=related&amp;safety_mode=true&amp;persist_safety_mode=1&amp;safe=active" TargetMode="External"/><Relationship Id="rId2" Type="http://schemas.openxmlformats.org/officeDocument/2006/relationships/hyperlink" Target="http://www.youtube.com/watch?v=41aqxcxsX2w&amp;feature=BFa&amp;list=PL998C063DCABF2E7E&amp;safety_mode=true&amp;persist_safety_mode=1&amp;safe=activ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181100"/>
            <a:ext cx="7772400" cy="2057400"/>
          </a:xfrm>
        </p:spPr>
        <p:txBody>
          <a:bodyPr>
            <a:noAutofit/>
          </a:bodyPr>
          <a:lstStyle/>
          <a:p>
            <a:r>
              <a:rPr lang="en-CA" sz="9600" dirty="0" smtClean="0">
                <a:solidFill>
                  <a:srgbClr val="FF0000"/>
                </a:solidFill>
              </a:rPr>
              <a:t>VIRUSES</a:t>
            </a:r>
            <a:endParaRPr lang="en-CA" sz="9600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-4192" r="-4192"/>
          <a:stretch>
            <a:fillRect/>
          </a:stretch>
        </p:blipFill>
        <p:spPr bwMode="auto">
          <a:xfrm>
            <a:off x="6324600" y="3314700"/>
            <a:ext cx="2438400" cy="216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t="-28765" b="-28765"/>
          <a:stretch>
            <a:fillRect/>
          </a:stretch>
        </p:blipFill>
        <p:spPr bwMode="auto">
          <a:xfrm>
            <a:off x="381000" y="0"/>
            <a:ext cx="2286000" cy="213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 l="-52479" r="-52479"/>
          <a:stretch>
            <a:fillRect/>
          </a:stretch>
        </p:blipFill>
        <p:spPr bwMode="auto">
          <a:xfrm>
            <a:off x="-457200" y="3162300"/>
            <a:ext cx="4571744" cy="2095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952500"/>
          </a:xfrm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What is a Virus?</a:t>
            </a:r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181100"/>
            <a:ext cx="5105400" cy="4267200"/>
          </a:xfrm>
        </p:spPr>
        <p:txBody>
          <a:bodyPr>
            <a:normAutofit/>
          </a:bodyPr>
          <a:lstStyle/>
          <a:p>
            <a:pPr lvl="0"/>
            <a:r>
              <a:rPr lang="en-CA" sz="2800" dirty="0" smtClean="0"/>
              <a:t>A virus is a piece of genetic material (DNA or RNA) surrounded by a protective protein coat, called a capsid.</a:t>
            </a:r>
          </a:p>
          <a:p>
            <a:pPr lvl="0">
              <a:buNone/>
            </a:pPr>
            <a:r>
              <a:rPr lang="en-CA" sz="2800" dirty="0" smtClean="0"/>
              <a:t>  </a:t>
            </a:r>
          </a:p>
          <a:p>
            <a:r>
              <a:rPr lang="en-CA" sz="2800" dirty="0" smtClean="0"/>
              <a:t>The capsid </a:t>
            </a:r>
            <a:r>
              <a:rPr lang="en-CA" sz="2800" dirty="0" smtClean="0">
                <a:solidFill>
                  <a:srgbClr val="FF0000"/>
                </a:solidFill>
              </a:rPr>
              <a:t>helps to protect the virus from being destroyed by the hosts immune system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-4192" r="-4192"/>
          <a:stretch>
            <a:fillRect/>
          </a:stretch>
        </p:blipFill>
        <p:spPr bwMode="auto">
          <a:xfrm>
            <a:off x="5296356" y="1790700"/>
            <a:ext cx="3695244" cy="328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7467600" y="2413000"/>
            <a:ext cx="11430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Capsid</a:t>
            </a:r>
            <a:endParaRPr lang="en-US" sz="200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495300"/>
            <a:ext cx="8382000" cy="4724400"/>
          </a:xfrm>
        </p:spPr>
        <p:txBody>
          <a:bodyPr/>
          <a:lstStyle/>
          <a:p>
            <a:pPr lvl="0"/>
            <a:r>
              <a:rPr lang="en-CA" sz="3000" dirty="0" smtClean="0"/>
              <a:t> Viruses come in a variety of </a:t>
            </a:r>
            <a:r>
              <a:rPr lang="en-CA" sz="3000" dirty="0" smtClean="0"/>
              <a:t>shapes</a:t>
            </a:r>
          </a:p>
          <a:p>
            <a:pPr lvl="0"/>
            <a:r>
              <a:rPr lang="en-CA" sz="3000" dirty="0" smtClean="0"/>
              <a:t>They </a:t>
            </a:r>
            <a:r>
              <a:rPr lang="en-CA" sz="3000" dirty="0" smtClean="0"/>
              <a:t>are NOT considered to be a living thing.</a:t>
            </a:r>
            <a:r>
              <a:rPr lang="en-CA" sz="3000" dirty="0" smtClean="0">
                <a:solidFill>
                  <a:srgbClr val="FF0000"/>
                </a:solidFill>
              </a:rPr>
              <a:t>  </a:t>
            </a:r>
          </a:p>
          <a:p>
            <a:pPr>
              <a:buNone/>
            </a:pPr>
            <a:endParaRPr lang="en-CA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-4192" r="-4192"/>
          <a:stretch>
            <a:fillRect/>
          </a:stretch>
        </p:blipFill>
        <p:spPr bwMode="auto">
          <a:xfrm>
            <a:off x="2209800" y="1790700"/>
            <a:ext cx="4152444" cy="368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604A7B"/>
            </a:solidFill>
          </a:ln>
        </p:spPr>
        <p:txBody>
          <a:bodyPr>
            <a:normAutofit/>
          </a:bodyPr>
          <a:lstStyle/>
          <a:p>
            <a:r>
              <a:rPr lang="en-US" sz="3600" dirty="0"/>
              <a:t>Why</a:t>
            </a:r>
            <a:r>
              <a:rPr lang="en-US" sz="3600" dirty="0" smtClean="0"/>
              <a:t> are viruses considered </a:t>
            </a:r>
            <a:r>
              <a:rPr lang="en-US" sz="3600" dirty="0"/>
              <a:t>non-</a:t>
            </a:r>
            <a:r>
              <a:rPr lang="en-US" sz="3600" dirty="0" smtClean="0"/>
              <a:t>living?</a:t>
            </a:r>
            <a:endParaRPr lang="en-US" sz="3600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1333500"/>
            <a:ext cx="4648200" cy="4191000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en-CA" sz="3600" dirty="0">
                <a:solidFill>
                  <a:srgbClr val="FF0000"/>
                </a:solidFill>
              </a:rPr>
              <a:t>No cell </a:t>
            </a:r>
            <a:r>
              <a:rPr lang="en-CA" sz="3600" dirty="0" smtClean="0">
                <a:solidFill>
                  <a:srgbClr val="FF0000"/>
                </a:solidFill>
              </a:rPr>
              <a:t>structures, like cytoplasm</a:t>
            </a:r>
            <a:r>
              <a:rPr lang="en-CA" sz="3600" dirty="0">
                <a:solidFill>
                  <a:srgbClr val="FF0000"/>
                </a:solidFill>
              </a:rPr>
              <a:t>, organelles or cell </a:t>
            </a:r>
            <a:r>
              <a:rPr lang="en-CA" sz="3600" dirty="0" smtClean="0">
                <a:solidFill>
                  <a:srgbClr val="FF0000"/>
                </a:solidFill>
              </a:rPr>
              <a:t>membranes</a:t>
            </a:r>
          </a:p>
          <a:p>
            <a:pPr marL="609600" indent="-609600">
              <a:buFontTx/>
              <a:buAutoNum type="arabicPeriod"/>
            </a:pPr>
            <a:endParaRPr lang="en-CA" sz="3600" dirty="0" smtClean="0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CA" sz="3600" dirty="0">
                <a:solidFill>
                  <a:srgbClr val="FF0000"/>
                </a:solidFill>
              </a:rPr>
              <a:t>No cellular </a:t>
            </a:r>
            <a:r>
              <a:rPr lang="en-CA" sz="3600" dirty="0" smtClean="0">
                <a:solidFill>
                  <a:srgbClr val="FF0000"/>
                </a:solidFill>
              </a:rPr>
              <a:t>respiration</a:t>
            </a:r>
          </a:p>
          <a:p>
            <a:pPr marL="609600" indent="-609600">
              <a:buFontTx/>
              <a:buAutoNum type="arabicPeriod"/>
            </a:pPr>
            <a:endParaRPr lang="en-CA" sz="3600" dirty="0" smtClean="0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CA" sz="3800" dirty="0" smtClean="0">
                <a:solidFill>
                  <a:srgbClr val="FF0000"/>
                </a:solidFill>
              </a:rPr>
              <a:t>They cannot reproduce on their own </a:t>
            </a:r>
            <a:endParaRPr lang="en-US" sz="3800" dirty="0">
              <a:solidFill>
                <a:srgbClr val="FF0000"/>
              </a:solidFill>
            </a:endParaRPr>
          </a:p>
        </p:txBody>
      </p:sp>
      <p:pic>
        <p:nvPicPr>
          <p:cNvPr id="4096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t="-28765" b="-28765"/>
          <a:stretch>
            <a:fillRect/>
          </a:stretch>
        </p:blipFill>
        <p:spPr bwMode="auto">
          <a:xfrm>
            <a:off x="5105400" y="1790700"/>
            <a:ext cx="4038600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604A7B"/>
            </a:solidFill>
          </a:ln>
        </p:spPr>
        <p:txBody>
          <a:bodyPr/>
          <a:lstStyle/>
          <a:p>
            <a:r>
              <a:rPr lang="en-CA" sz="4000" dirty="0" smtClean="0"/>
              <a:t>How does a virus reproduce?</a:t>
            </a:r>
            <a:endParaRPr lang="en-US" sz="4000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09700"/>
            <a:ext cx="8153400" cy="4076700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CA" sz="3027" dirty="0" smtClean="0"/>
              <a:t>Viruses have a </a:t>
            </a:r>
            <a:r>
              <a:rPr lang="en-CA" sz="3027" dirty="0" err="1" smtClean="0">
                <a:solidFill>
                  <a:srgbClr val="FF0000"/>
                </a:solidFill>
              </a:rPr>
              <a:t>Lytic</a:t>
            </a:r>
            <a:r>
              <a:rPr lang="en-CA" sz="3027" dirty="0" smtClean="0">
                <a:solidFill>
                  <a:srgbClr val="FF0000"/>
                </a:solidFill>
              </a:rPr>
              <a:t> </a:t>
            </a:r>
            <a:r>
              <a:rPr lang="en-CA" sz="3027" dirty="0" smtClean="0">
                <a:solidFill>
                  <a:srgbClr val="FF0000"/>
                </a:solidFill>
              </a:rPr>
              <a:t>Cycle</a:t>
            </a:r>
            <a:r>
              <a:rPr lang="en-CA" sz="3027" dirty="0" smtClean="0"/>
              <a:t>. This means it destroys its host’s cell when they reproduce.</a:t>
            </a:r>
            <a:endParaRPr lang="en-CA" sz="3027" dirty="0" smtClean="0"/>
          </a:p>
          <a:p>
            <a:pPr marL="609600" indent="-609600">
              <a:lnSpc>
                <a:spcPct val="80000"/>
              </a:lnSpc>
              <a:buNone/>
            </a:pPr>
            <a:endParaRPr lang="en-CA" sz="3027" b="1" dirty="0" smtClean="0"/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r>
              <a:rPr lang="en-CA" sz="3027" b="1" dirty="0" smtClean="0"/>
              <a:t>ATTACHMENT </a:t>
            </a:r>
            <a:r>
              <a:rPr lang="en-CA" sz="3027" b="1" dirty="0"/>
              <a:t>– </a:t>
            </a:r>
            <a:r>
              <a:rPr lang="en-CA" sz="3027" dirty="0"/>
              <a:t>The virus</a:t>
            </a:r>
            <a:r>
              <a:rPr lang="en-CA" sz="3027" dirty="0" smtClean="0"/>
              <a:t> attaches </a:t>
            </a:r>
            <a:r>
              <a:rPr lang="en-CA" sz="3027" dirty="0"/>
              <a:t>itself to a host cell,</a:t>
            </a:r>
            <a:r>
              <a:rPr lang="en-CA" sz="3027" dirty="0" smtClean="0"/>
              <a:t> to </a:t>
            </a:r>
            <a:r>
              <a:rPr lang="en-CA" sz="3027" dirty="0"/>
              <a:t>a specific receptor site on the cell membrane.</a:t>
            </a:r>
            <a:br>
              <a:rPr lang="en-CA" sz="3027" dirty="0"/>
            </a:br>
            <a:endParaRPr lang="en-CA" sz="3027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CA" sz="3027" b="1" dirty="0"/>
              <a:t>ENTRY –</a:t>
            </a:r>
            <a:r>
              <a:rPr lang="en-CA" sz="3027" b="1" dirty="0" smtClean="0"/>
              <a:t> </a:t>
            </a:r>
            <a:r>
              <a:rPr lang="en-CA" sz="3027" dirty="0" smtClean="0"/>
              <a:t>The virus enters the cell. This can happen in 2 ways:</a:t>
            </a:r>
          </a:p>
          <a:p>
            <a:pPr marL="1009650" lvl="1" indent="-609600">
              <a:lnSpc>
                <a:spcPct val="80000"/>
              </a:lnSpc>
              <a:buNone/>
            </a:pPr>
            <a:endParaRPr lang="en-CA" sz="2400" dirty="0" smtClean="0"/>
          </a:p>
          <a:p>
            <a:pPr marL="1009650" lvl="1" indent="-609600">
              <a:lnSpc>
                <a:spcPct val="80000"/>
              </a:lnSpc>
              <a:buFont typeface="+mj-lt"/>
              <a:buAutoNum type="alphaLcParenR"/>
            </a:pPr>
            <a:r>
              <a:rPr lang="en-CA" sz="2400" dirty="0" smtClean="0"/>
              <a:t>Only the DNA</a:t>
            </a:r>
            <a:r>
              <a:rPr lang="en-CA" sz="2400" dirty="0"/>
              <a:t>/RNA</a:t>
            </a:r>
            <a:r>
              <a:rPr lang="en-CA" sz="2400" dirty="0" smtClean="0"/>
              <a:t> is injected into </a:t>
            </a:r>
            <a:r>
              <a:rPr lang="en-CA" sz="2400" dirty="0"/>
              <a:t>the host cell </a:t>
            </a:r>
            <a:r>
              <a:rPr lang="en-CA" sz="2400" dirty="0" smtClean="0"/>
              <a:t>(ex: T4 </a:t>
            </a:r>
            <a:r>
              <a:rPr lang="en-CA" sz="2400" dirty="0"/>
              <a:t>virus)</a:t>
            </a:r>
            <a:r>
              <a:rPr lang="en-CA" sz="2400" dirty="0" smtClean="0"/>
              <a:t> </a:t>
            </a:r>
          </a:p>
          <a:p>
            <a:pPr marL="1009650" lvl="1" indent="-609600">
              <a:lnSpc>
                <a:spcPct val="80000"/>
              </a:lnSpc>
              <a:buFontTx/>
              <a:buAutoNum type="alphaLcParenR"/>
            </a:pPr>
            <a:r>
              <a:rPr lang="en-CA" sz="2400" dirty="0" smtClean="0"/>
              <a:t>The whole virus enters, through Receptor-mediated endocytosis </a:t>
            </a:r>
            <a:r>
              <a:rPr lang="en-CA" sz="1600" dirty="0" smtClean="0"/>
              <a:t/>
            </a:r>
            <a:br>
              <a:rPr lang="en-CA" sz="1600" dirty="0" smtClean="0"/>
            </a:br>
            <a:endParaRPr lang="en-CA" sz="1600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CA" sz="2000" dirty="0" smtClean="0"/>
              <a:t/>
            </a:r>
            <a:br>
              <a:rPr lang="en-CA" sz="2000" dirty="0" smtClean="0"/>
            </a:br>
            <a:endParaRPr lang="en-C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9100"/>
            <a:ext cx="8534400" cy="4686036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CA" b="1" dirty="0" smtClean="0"/>
              <a:t>3. REPLICATION </a:t>
            </a:r>
            <a:r>
              <a:rPr lang="en-CA" b="1" dirty="0" smtClean="0"/>
              <a:t>–</a:t>
            </a:r>
            <a:r>
              <a:rPr lang="en-CA" dirty="0" smtClean="0">
                <a:solidFill>
                  <a:srgbClr val="FF0000"/>
                </a:solidFill>
              </a:rPr>
              <a:t>The host cell’s metabolism replicates (copies) the viral DNA/ RNA</a:t>
            </a:r>
          </a:p>
          <a:p>
            <a:pPr marL="609600" indent="-609600">
              <a:lnSpc>
                <a:spcPct val="80000"/>
              </a:lnSpc>
              <a:buAutoNum type="alphaUcPeriod" startAt="4"/>
            </a:pPr>
            <a:endParaRPr lang="en-CA" b="1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CA" b="1" dirty="0" smtClean="0"/>
              <a:t>4. ASSEMBLY </a:t>
            </a:r>
            <a:r>
              <a:rPr lang="en-CA" b="1" dirty="0" smtClean="0"/>
              <a:t>-</a:t>
            </a:r>
            <a:r>
              <a:rPr lang="en-CA" dirty="0" smtClean="0"/>
              <a:t>  New virus particles are assembled inside the host cell</a:t>
            </a:r>
            <a:br>
              <a:rPr lang="en-CA" dirty="0" smtClean="0"/>
            </a:br>
            <a:endParaRPr lang="en-US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CA" b="1" dirty="0" smtClean="0"/>
              <a:t>5. LYSIS </a:t>
            </a:r>
            <a:r>
              <a:rPr lang="en-CA" b="1" dirty="0" smtClean="0"/>
              <a:t>AND RELEASE -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FF0000"/>
                </a:solidFill>
              </a:rPr>
              <a:t>The host cell breaks (lyses) open releasing the new virus particles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sz="2000" dirty="0" smtClean="0">
                <a:hlinkClick r:id="rId2"/>
              </a:rPr>
              <a:t>http://www.courses.fas.harvard.edu/~biotext/animations/lyticcycle.html</a:t>
            </a:r>
            <a:endParaRPr lang="en-CA" sz="2000" dirty="0" smtClean="0"/>
          </a:p>
          <a:p>
            <a:pPr>
              <a:buNone/>
            </a:pP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Lytic Cycle Diagram</a:t>
            </a:r>
            <a:endParaRPr lang="en-CA" dirty="0"/>
          </a:p>
        </p:txBody>
      </p:sp>
      <p:pic>
        <p:nvPicPr>
          <p:cNvPr id="4198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-52479" r="-52479"/>
          <a:stretch>
            <a:fillRect/>
          </a:stretch>
        </p:blipFill>
        <p:spPr bwMode="auto">
          <a:xfrm>
            <a:off x="0" y="1104900"/>
            <a:ext cx="8894665" cy="4076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19200" y="5143500"/>
            <a:ext cx="7162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DRAW DIAGRAM IN NOTES: Page </a:t>
            </a:r>
            <a:r>
              <a:rPr lang="en-CA" dirty="0" smtClean="0">
                <a:solidFill>
                  <a:srgbClr val="FF0000"/>
                </a:solidFill>
              </a:rPr>
              <a:t>123, figure 4.21 in textbook</a:t>
            </a:r>
            <a:endParaRPr lang="en-C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/>
              <a:t>T4 Virus infecting a bacteria</a:t>
            </a:r>
          </a:p>
          <a:p>
            <a:r>
              <a:rPr lang="en-US" sz="2000" dirty="0" smtClean="0">
                <a:hlinkClick r:id="rId2"/>
              </a:rPr>
              <a:t>http://www.youtube.com/watch?v=41aqxcxsX2w&amp;feature=BFa&amp;list=PL998C063DCABF2E7E&amp;safety_mode=true&amp;persist_safety_mode=1&amp;safe=active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Flu Attack! How A Virus Invades Your Body </a:t>
            </a:r>
          </a:p>
          <a:p>
            <a:pPr>
              <a:buNone/>
            </a:pPr>
            <a:r>
              <a:rPr lang="en-US" sz="2000" dirty="0" smtClean="0">
                <a:hlinkClick r:id="rId3"/>
              </a:rPr>
              <a:t>http://www.youtube.com/watch?v=Rpj0emEGShQ&amp;feature=related&amp;safety_mode=true&amp;persist_safety_mode=1&amp;safe=active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Questions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Arial"/>
              <a:buAutoNum type="arabicPeriod"/>
            </a:pPr>
            <a:r>
              <a:rPr lang="en-CA" dirty="0" smtClean="0"/>
              <a:t>DRAW </a:t>
            </a:r>
            <a:r>
              <a:rPr lang="en-CA" dirty="0" smtClean="0"/>
              <a:t>CYCLE IN </a:t>
            </a:r>
            <a:r>
              <a:rPr lang="en-CA" dirty="0" smtClean="0"/>
              <a:t>NOTES: Page 123, figure </a:t>
            </a:r>
            <a:r>
              <a:rPr lang="en-CA" dirty="0" smtClean="0"/>
              <a:t>4.21</a:t>
            </a:r>
          </a:p>
          <a:p>
            <a:pPr marL="514350" indent="-514350">
              <a:buNone/>
            </a:pPr>
            <a:endParaRPr lang="en-CA" dirty="0" smtClean="0"/>
          </a:p>
          <a:p>
            <a:pPr marL="514350" indent="-514350">
              <a:buNone/>
            </a:pPr>
            <a:r>
              <a:rPr lang="en-CA" dirty="0" smtClean="0"/>
              <a:t>2. Why must a virus enter a host cell in order to reproduce itself?</a:t>
            </a:r>
          </a:p>
          <a:p>
            <a:pPr marL="514350" indent="-514350">
              <a:buNone/>
            </a:pPr>
            <a:endParaRPr lang="en-CA" dirty="0" smtClean="0"/>
          </a:p>
          <a:p>
            <a:pPr marL="514350" indent="-514350">
              <a:buNone/>
            </a:pPr>
            <a:r>
              <a:rPr lang="en-CA" dirty="0" smtClean="0"/>
              <a:t>3. A doctor tells a patient that an antibiotic will not help cure a cold sore. Explain the doctors reasoning.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2069</TotalTime>
  <Words>216</Words>
  <Application>Microsoft Office PowerPoint</Application>
  <PresentationFormat>On-screen Show (16:10)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VIRUSES</vt:lpstr>
      <vt:lpstr>What is a Virus?</vt:lpstr>
      <vt:lpstr>Slide 3</vt:lpstr>
      <vt:lpstr>Why are viruses considered non-living?</vt:lpstr>
      <vt:lpstr>How does a virus reproduce?</vt:lpstr>
      <vt:lpstr>Slide 6</vt:lpstr>
      <vt:lpstr>Lytic Cycle Diagram</vt:lpstr>
      <vt:lpstr>Slide 8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BIODIVERSITY</dc:title>
  <dc:creator>Scott Oosterom</dc:creator>
  <cp:lastModifiedBy>sdinn</cp:lastModifiedBy>
  <cp:revision>32</cp:revision>
  <dcterms:created xsi:type="dcterms:W3CDTF">2014-01-05T23:24:08Z</dcterms:created>
  <dcterms:modified xsi:type="dcterms:W3CDTF">2014-01-09T13:54:00Z</dcterms:modified>
</cp:coreProperties>
</file>