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2DFD2-F01D-4A9B-B809-60BF5BB3BD80}" type="datetimeFigureOut">
              <a:rPr lang="en-US" smtClean="0"/>
              <a:pPr/>
              <a:t>11/27/2013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0CCFB-F8A9-43D6-A4B7-FBB7CFF96F9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630CCFB-F8A9-43D6-A4B7-FBB7CFF96F9F}"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8A6F8-33F6-44EF-AD34-AC10E3E26238}" type="datetimeFigureOut">
              <a:rPr lang="en-US" smtClean="0"/>
              <a:pPr/>
              <a:t>11/27/2013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715DC4-D6A1-4E3A-ABBF-13EB429500B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8A6F8-33F6-44EF-AD34-AC10E3E26238}" type="datetimeFigureOut">
              <a:rPr lang="en-US" smtClean="0"/>
              <a:pPr/>
              <a:t>11/27/2013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15DC4-D6A1-4E3A-ABBF-13EB429500B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enniskunkel.com/PublicHtml/n_StockSearchResults.asp?Category=Bacteria&amp;ImageNumber=&amp;Keyword3=&amp;Keyword2=&amp;Keyword1=&amp;offset=30"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Kingdom Bacteria</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lstStyle/>
          <a:p>
            <a:r>
              <a:rPr lang="en-US" b="1" dirty="0"/>
              <a:t>Body type</a:t>
            </a:r>
            <a:r>
              <a:rPr lang="en-US" dirty="0"/>
              <a:t>: They have different shaped bodies and are classified according to shape:</a:t>
            </a:r>
            <a:endParaRPr lang="en-CA" dirty="0"/>
          </a:p>
          <a:p>
            <a:endParaRPr lang="en-CA" dirty="0"/>
          </a:p>
        </p:txBody>
      </p:sp>
      <p:pic>
        <p:nvPicPr>
          <p:cNvPr id="4" name="Picture 9" descr="http://img.sparknotes.com/figures/2/2faaa24e75677b6732cd24bf35c357da/shapes.gif"/>
          <p:cNvPicPr>
            <a:picLocks noChangeAspect="1" noChangeArrowheads="1"/>
          </p:cNvPicPr>
          <p:nvPr/>
        </p:nvPicPr>
        <p:blipFill>
          <a:blip r:embed="rId2" cstate="print"/>
          <a:srcRect/>
          <a:stretch>
            <a:fillRect/>
          </a:stretch>
        </p:blipFill>
        <p:spPr bwMode="auto">
          <a:xfrm>
            <a:off x="1428728" y="2357430"/>
            <a:ext cx="6322263"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icrobiologyonline.org.uk/themed/sgm/img/slideshows/3.1.2_bacteria_1.png"/>
          <p:cNvPicPr>
            <a:picLocks noChangeAspect="1" noChangeArrowheads="1"/>
          </p:cNvPicPr>
          <p:nvPr/>
        </p:nvPicPr>
        <p:blipFill>
          <a:blip r:embed="rId3" cstate="print"/>
          <a:srcRect/>
          <a:stretch>
            <a:fillRect/>
          </a:stretch>
        </p:blipFill>
        <p:spPr bwMode="auto">
          <a:xfrm>
            <a:off x="0" y="500042"/>
            <a:ext cx="9133614" cy="60470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329642" cy="5697559"/>
          </a:xfrm>
        </p:spPr>
        <p:txBody>
          <a:bodyPr/>
          <a:lstStyle/>
          <a:p>
            <a:r>
              <a:rPr lang="en-US" b="1" dirty="0"/>
              <a:t>Reproduction:</a:t>
            </a:r>
            <a:r>
              <a:rPr lang="en-US" dirty="0"/>
              <a:t> They can do Asexual or Sexual reproduction, depending on the situation. They prefer to do asexual reproduction because it is much faster, but if the environment changes, they must start doing sexual reproduction to adjust to the environment.</a:t>
            </a:r>
            <a:endParaRPr lang="en-CA" dirty="0"/>
          </a:p>
          <a:p>
            <a:endParaRPr lang="en-CA" dirty="0"/>
          </a:p>
        </p:txBody>
      </p:sp>
      <p:sp>
        <p:nvSpPr>
          <p:cNvPr id="16386" name="AutoShape 2" descr="data:image/jpeg;base64,/9j/4AAQSkZJRgABAQAAAQABAAD/2wCEAAkGBxQTEhQUExQWFhUXGRcXFxQXFBcUFhYYFxYXFhkXFxcYHSggGBwlHBcVITEhJSkrLi4uFx81ODMsNygtLisBCgoKDg0OGxAQGywhICUtLCwsMCwsLCwsLSwsLCwsLCwtLCwsLi8sLCwsLCwsLCwsNywsLCwsLCwtLCw0LCwsLP/AABEIAMgA/AMBIgACEQEDEQH/xAAbAAEAAgMBAQAAAAAAAAAAAAAAAwQFBgcBAv/EAD0QAAEDAgQEBQIFAwIEBwAAAAEAAhEDIQQSMUEFIlFhBhMycYGRoUJSscHRI2LwFPFDcpLiByQzgqLS4f/EABkBAQADAQEAAAAAAAAAAAAAAAABAwQCBf/EAC8RAAICAQQABAQEBwAAAAAAAAABAgMRBBIhMRMiQVEyYZHRBXGhsRQzQ1KB4fH/2gAMAwEAAhEDEQA/AOiIiLGaAiIgCIiAIiIAiIgCIiAIiIAiIgCIiAIiIAiIgCIiAIiIAiIgCIiAIiIAiIgCIiAIiIAiISgCL4NUL581TgEqKHzSnmpgjJMih80p5pTAyTIofNKeaUwMkyKHzSnmpgZJkUPmlSMMqCT6RFh+J+JsPRs5+Z35Wcx+dgiWTuFcpvEVkzCLTanj1hnJSPu5wH2CmoeNmx/UpOb3bzA/oV34cvY6dE1/02xFi+GccpVxNNwJ3bo4fCveaVy4tFck4vDJkUPmlPNKYOckyKHzVMFGCQiIgCIiALHYvjVJkgHM4bD+ViuOcTLnmk10NFjEy49J2C1XF1ssi9rnZpG4mO/3WmnTOfL6NcKYxWZ/Q3R3iC1mdNXEfsmE8SMdGZjmnqII/la1QIe1p0OYjLyECzZcesGI194XziK4zAxzXkAE+kAHSI00K0vRwx2S3X/ab4MSCAWmQd18krnYrFozNBEmzvcxfWN/+nus1w/xC5kNqiZuDN4+dVnnp5R6KfB3fCzaV6mFLXtDmmWkSCpwwLPkpaa4ZXXqsZUypkjBWQqzlTKmRgrIrJaq7tSiYCLxWcqlsFdSseA0kmAJJOwC+8q1L/xA4pkptotsanM46Qxp/c/ooS3PCLaq98sfX8jD+JvFhqvNOi4tpAXPpzRMknWNAAsDgQ10yOU5SCdOpFr3sPlfHD6eeq0uPK2CNAIAki+pVrG5TIB6uzD1a6G94iBG0LTbGVccQXJqdnpHiK9Bi254/pta7WGuBbEbW+UZUu29gQHCJidbHWVSOAcDnDnADKOhh34oOkC/wsnVw8NAD8wAAJywTlMz3mxnuo0rtfEih9trg+2wHZmEhwNn+jpftqtt4FxzOclUgP8AwuiM3b3/AFWo4VgLYabgkGTyggjr2uvk0jBLdQdbXgkyD8ABXWKE8pdo7i1PyyOnIqXh3iLcRSDh6hDXg6h0fvqsrlWJvHBmlBxeGV1ZXmVerlvJyERFBIUGNxIpsc87D76AfVTrCeLxNDUgZhMezon5hTFZZZTHdNJmo4V73QXOINQkl1ogAvnqIE7aqtjsOKh8skhwIAPNBJMAxuSOawV2vUAMQHCDa2Znp0G4EuuOqia1wOVsBs66gGDMDW4n6ler40IYizRY222eNwTqTgwFrgPxt6SDeTbXQ/RZGsxoYHFwzZhItJn1SAZ1m/ssdhQKbXmC50ZBoGtm/N7ne1x3XlHG/wBUU3HMXGQGtBId1Mi/+6sznkpMtSpPLQ4UwWHlhpvzN9JA0uQb9e61zilYUqrgBDTEBxIIuWkQRaL3E6arMcN8QMp030n08ozmXAEGSYEiIOreuuyocSd/qiHmcwYDEMBdlgGBF9AYjc3hdLno6WV0fHCuLvpguougTOWTkm502kCbwt88P8eZiWmOV7YzMmflp3ErQ8VgXNa0CGjI3POUkAxDhfQSxt9M30xQxGSoHU3OBBs4S0gnUGL9Fmv06lyuy57bFiXfudoRaz4b8TtqgMqmKgtmMAH50lbMvNaaeGZbKpVvDCIigrBVYqyVWOqlEMBWVVCtKWEFyrxliHOxlU/khg3gNbJt7rqq5F4vzDF1+79fhsdtFdpl5zVRwpP5GPwxNrbk7WG8D+eqB40tlEgaHXcg36mOyjoU3O3sQdoBGkE7DT6qRlF2oJiTc9jHfpEr0znJfwxkNbcibAnMwRBkTqQAB1WQpRBaABuD+JxABEk6yNuhHVUqLS3lkCe53MdbLI1KeWCxxcALgSZuZBGo09rlQ2kuSMkRIbdzRE+mDI6nTrH2X3hKgyvLg6CJzR6RHc31j/ClLHHKRywRmc3cNvDw705rmxt9VkuFcPfWbFN1gJ9DRBdoHx0jRsQd1VVGvLlE6XB54DxX/mKjB6XsD/ZzTH6Ere1z7wxQLMZTaNg/MdzY/wDaugrBesTZ1q15ov3X3CIipMoREQBYzxNh8+GqDpDvof4lZNePbIIOhsflEd1y2SUjlWIqv8xhbY7EkQJHNPvB+qnDS3NnJFyMtt5Ej2Vri+A8uo4G3NIP+aL2nTL2XcCQYneYsY+y0aluVakjZKK8V/PopYXDxNwAYvJjW9he/TqvoUqbDmDS5zZIfBaTNt+mk6qMU3Mf6gQdGHljaxGs31XmIp1HnKAZESZEATbQTBggrzbdZZLyJl9VEYx3NckNbGNc1rWjmBgy3NPZ06yToeiu4M1KLSxrpzGC2fzNiHEi1umskKnTwpzZajMk7ghzXTcRaZsNlYq4g0xGQyDyFsA2EjLy6yddAtv4dbPdtZnuXqZHFcMYabHPdDDyiRzSBZljpZ0TOola5iMgJyAcrr5RB1MEgkzrtOqyGFxLqgY1zyMji6NXAgk5mtEbFth3RuCztBmXNLoNgXt3Jd9b3Xste5Tgo4bGUw2ZjYAbXm3bZbx4T495jRTeQSNDNyBsephc7fgiQS6wgzueWLNjXYXtZW8PhyGh1OWvZcmHAuGs330Cy3U7lwWwamtkjsLXSvVqXhvxK14DKrsrxF3WzDutsY6RIXnyi49maytweGelVnKyVWKhFTCsqsFZUsILnHjPAj/VGTZ+V1wI0y/qF0da14z4f5rGPaMxpzI6tIuO8arumW2aZp00kpOL9Vg1fhLgabxStL2vqtcWCm+myQACb3JbJt8pWexzCA1tMk8rBLhAiGgnpzXH7KmzEFoyxyuIuBEXI0G99FledpOwgAC4i1tSey9WL3ckY5MdiyG3MOMQAJBmwaTHUSD3BlS4bFhrBkEuy8zQJzEwJdfs7Q/usVjS41TOoJl2UaZdRaYgm/buvvIGEZnmQ6C4EPIAgcrdz6v+r2UTqU1hkrh5RkqtYOLQAILZJzAAGLw0gGBG9rLY/NDaBEltQ+W6AXBzuZ/M4A2bAEaAmdbLD8E4xQBDX03cs5nSJfJJkgem18n3hXfFVVoEA5nF0A6ToII9+VcQqhUsI75smsknhJufEvfbkaf/AJm36FbosP4Z4N/pqZzGajyHOPS1mjsP3WYXmWS3SbONTYpz46SwERFwZwiIgCIiAxPHMD5rTHqGm09pWl18wMcweNsxEidh7gLoLisdxnhorstZ4nKe/wCU9ir67NvD6Lq7E1sl9fY0SninMeX1GBxcIaWmAbgaXIsbzZS8UxjYDWmCRJJPKHSIH0m0qrVBEtc3K4TmaQSXRIsdfhS+aahGVjZa0tDNjsRqZJsf4lbFp6pNSSL5qdflzwMALAvPNymGnNmGoPQHTRRVsBnFR+ZuaCcr+WNQZnab2V1uGc9rS3lIygmSCYI5R2tKhxjH5jL8uZ05Q6QW7EQbjU/EWWSKb1Hl4OP6fJb4bgW+Xnc5wqtDqh5bMDIMmBzc0XjW6j4zjHOg0gYc1suOWGkOAB6X5uaB+qotx1Wm9ppk5wHAg3aAeUyDYggjWbqvxvixrVHTvGkAbC7bAaDTqvTXzOEffBauSsHOHmQDInWxAiLg3BuszTxtSo5zsxOdo6AQ0XEaGxNyVgcFVaHBxgRfLNux6ST3WTGOcWjLLQBBOTO4CCfVFhcDX6QpwTgoYxwlrg0ZRMmd5vGbr26rIYLi9TDc1MgAgZqd3A7yRrYbjrqsTiRJbzCYabyCHbgCLn03sshSoAEZxmzDMAD6eoJOpnZUajYlmR34kuuzc+D+LqVXK2oPLebTMsJ6ZtjcWP1WadquUeQ4ukMnPPLaSIsBGkQ639q2rw3x2A2nVdLTZrzq0j8Dp/dYpVrG6PRE6VJZh37G2QrSrL7fUVLRkPalTookUjKcqegaVx7w5UaS+gzOw3LNS0/2g3PwteweJcwlrmySC1znZgWjUHL9ft0XXAFQ4hwWhWM1KYJ0zXDvkjVXV6lx4NcboS/mL/K+xyt1UmM4dAFhYi1gYi/z0C8rVGXYZ1Dg64cRYlugAkE6iPZb7V8DYc+l1RvbNmH3C+8P4JwrXZiHu7Odb7AK/wDjF7HbdOPi/Q0TDeZUc1olxMQxtpIEXjQd/wBlvfh/w4WFtWuc1QCzfwsPXuf5WcwmBp0//TY1vsAD9VYWezUSnwcTvSWK1j5+v+giIs5lCIiAIiIAvV4iArL1uoXjtUBXZyU+O8DZiG/lqD01BqD0PULnuPwtSi4Z2mmWyJAmZmQCbCey6uocZhW1WFjxmadQf1HQruq51s1134W2fK/Y5RjS/IBLpBEnQXjTaCfupMNUE5qgzmwbcGxnptI07hZ7jPh19KfLBfS1getsdeoWA/p5GiBIdINwQI3vrIG22t16FdkJc+p34LazHlFPGYjmzAASbCLfS8kj+ferRo+ZLhqIlsQT/wAg30+gKvupF7SLDbUWMzqe6g/0zg0yPTGY6ASYt1Hft3XbmksspeVwxh6TcoJIjNFtTpoSLa7dN1MzECDAcNAW5nNAOgsI0EL4r4glrWAEAS7MS4SSG21O1l9+bl6kAyNXBzpFri+2vVIWKSyhk9LZ5vSDy5XGLxfudO3RT06YDSJBtaTDQNJbNgD79FG3E5jlNswbeJnLf026wvnHluQj2ECYjaRaIMLHarLZbGuCckTWugAxDBZwlwJMhsyOoIIBvJV/y3RM5gRGXSIm+0E21WNLAWzNnNtNwC02MTIBvfrK2HBYxjMMdZNg/lkA6SJsLgyfzRN1pjSoQ2hNp5Mz4N4mXtNJ55miWk6lvT4WzObC5xwHibKeIZUeYaQ4E7CZAnWdAtyxnirDNbyu809GXj3JsFgsi1LCOrKpTlmC7MopKb+q1dni+mf+FUtr6Z+L3WU4dxmjW9Dub8juV303XLg/VFTpnHtGZRRU6nVSqorCIiAIiIAiIgCIiAIiIAiIgIKguvlS1goV0iCxTNl9KKiVKuWSfNRsrFYrgmHqz5lJvuOX9Fl18vZKlM7hZKHMXg0zivgiJfhXEO/K8z9HfytbqF9KadekZtP4SJk5pHqFl1O4WN47wtuJYATle2Sx4vE7EbhWxsfT6L43qfls+pzSu+xIa06Olp/CdCe9xchU6gLjzC8kybRJGwv0gBZjHcHdRflqAE7GTlcJ2g/ZR06N8rGuc4Nc6G3gi7rjQAT9F6FSio4RzKGGUXYUMudLSbR1sR/l1EDnc0ZbSI6QImTqJv8AZZTEgubcCA3m9NO4uwNMXkTfRVcBVyvB2B5gDaNwc2gsR3+qt28kJclevTLfSXyZGth/gi0WgqQUhDbyOl5mw/T/AGVyrkrPMuDQ5xmW8wFjDYtsT30VZ9GGg8199IBgCffXskkRJEhfJjW09PUM0fA37KOk9uVzZym1ogOAghuabGYmV7QwxPSfSOYDpcDcfRUnOyaWuRsZBAgktMD3GxXMRGTMmypTDMwkOGmWXA3vmJEe0CV8+WHPiHAyQdspaOb4tKgwNRrGzZxLhILNoIyk7D+6N1aBcJe14Ba4O1cCYkhthq3QgTM+66cUyzc/cyHDeMVqRGTM4btcczf1lvutl4b4wpm1UFh7S8fa4Wk1qZyi0ixfZphxAMgXnW0qxh8BN3Wm4tp0P6rPPTxkc5T+JHU6Fdr2hzHBzToQZC+1zGhiauHfNEwbZgRIfOzm7iLzt1Wy8K8aU3w2u00ndbupn/3RLfm3dYp0SiRKnPMOf3NpReMeCAQZBuCLgjsd16qSgIiIAiIgCIiAIiIDxwlVyrKiqt3UoEYKstMqsvqm+PZS0QToiLkkJCIgK+OwFOs3JUYHN6HbuCLhahi/CNWm7Nh3B7QZaHGHtibTo7Xdbui7hZKPTLq7pQ47Xszj2IztJp1cwLTJa4Q62hHXbaNF7Sq8oDGkOnlcTbKQPUBckEC5m66xjcDTqiKjGvH9wBj2OoWDr+CsOfSajOzX/wD2BWqOsfqXqymXeV+pzVzw3V5zE3jU3uc2sG9va6vnFS22+uw37a3ldOwPA6FJuVtJpkQS4B7nf8zjr7aLRPFGAbRxDgwBrC0Oa3bcEAe4XUNS5PBGa5JqJiqZbmDZiQTNjE7Dqf4WMpAg8xOYgmIMgXi/Ui+o1uskzDk3ZeZA1GXWCbWER9VFiqLgQZuGnNoeWMxA00ixUT1Crmk/UojFvLSKdQxI9wQTM7EiNdoGm11PgsQBNhLSDmtpBF+s2UeNpRAEQWtMxG1swFtT3Sng6mW9hckAj0mPrP7LXvSJyZzBcQLiKbmNa1oJDYA0Egydb9Zhe065dcrDYWufwmTrIMfiJgHQ6DULKDGNgSw55Aj0/UkRMjSdJVnZ2uS1iHxBmHGI2nqTt0TiVCmWZzDKl4a18Ncdrxl2gAddV4HnKKkiXCIBloiCBbctM6D8Oqx9d7iCLjWREi0yTGp+FXM4bceizw3iGIpEeUHiCOUOJaevJMH2sdei2nhfjdjzlrMyH8zSXCx1LYkfEwtPwpzNyzDgBE6QBMR9RoozgmvflY0sIJaOfltG5PKZv0hYo1+JJprBb4imlvWf3OuYXFMqCab2vHVpB+saKVcoq4I0XOgnOJcC0kGIkAW5ve/uth8OeLzanXvp/UmHAHTMI5vcfdV26eUCHp01mDz8vU3ZECLOZQiIgCIiAIQiICB7IXyrJCgeyF0mQGPhTByroCmAWUUQqr78wKMEn0i+c46r3OEwD1F5nCZx1UA9K1Pxrws1GCoy7qcgjq0/wb/VbVnCgK7g8PJ1Ge15OVYN7szW5TGmsBupJIUmJxDXs0I2JMEdNe/7raeM+F5cX0IBNyw2BPb36FaVWq1ZDX8rmAjKWxYGAIA6KLqFc012ba5bYvbymU63DXHLBaWyLgmJ7Bum152WZwxaIYCHhwIkkSXNgHv/AIVBgsQ5x5nCmCC4ckyPgwDH3HdRVsYzMcrDIaSDkAMgdgCLwCOyqnXqJcexEHVHktto+VLnAHUz/aJuANDc/VYzEVpzEXkyNHGJsDbQX6Ky3GQMoBGYc2aS6APTzbm5spKeHaAGk2LhJcMrmwARqZjUjW69amc415sKXjPl6PDVLpLiQSbtALQ22u8CwFo3UtIh1IuJaXF9m6ktAgD41hffDmMEhgFQSJLjHUkwRpFtNVUxDP7ZzEk6QTplaQqZfiEM4JcHtyZTDMLRJywW6EiQZDQL9JH10UdPDMzc9xBJdNzIsbm4gj6KagGsDWRmDhOZx9JFwDvH8I1obDg5rr5TcxJGhaBYQY9lMdZCXwkShKPZ7xjGte1gLsrxykgGC0SWlzRJJPVUwfNaWs5SSIFzzRzEQLCYs5fGOIMCYIIPsS2DvoLfReU2vh4OdlrOucxMHKbb3PwtsZKS5EZmy+F/ETqbhh65FjkDpnLsIJ9TT9lvC4o7DPaA4tMHe3XpPWF03wZj3VcPD5LqZyydxEt9+nwvO1FW15R3dFTjvXfr9zPIiLKZAiIgCIiAIiICJ9Lp9FGQrKQpyCqisGmF8+SpyRghXqk8lPJ7qcgiKEKXye6Cj3QYIgilNHunlJkEar4zBsqtLajQ4HqL/B2Vw0U8numSU2nlGmY/wfAmk8kjRrouNYzD91qfFMK5tQeYx7CSOaC3a8SIldf8lfGKwbKlM06gDmnUH9uh7q2FziaIXJ8TWTmHDw0S9kkgZjMEidJtrICxePqNc8xYa5c05TABgnr11B6Lc+MeDnUxnwhcetJzte7T17FahSrMzllZrhq1xiCwyJJbEnRbYXxmsF8qlKO6DyiOjWc0NbaDdxjS7tevf4VzDMzbHY6gToIHbQ2X01tIh0OOYECmcsNINi4kmQTBt3UeGxAOYlzQWCcp0dDspNhBsAVFlEZLgyuLTLpqOlozQBrHXv8AZVcIyBNrQRMXFyTI0V51RrmSL5h7Rm2ncqlh2ta5weLAhpEiTmA7fM9l5emuVcnFoutrk8SPio0TJuXXF59sx3//AFZehVy0wS8wS2aZmAAOW2uoKjptY0BrebNckweVwIAA6WhSsw5qMLRk5SLl2UOM+kZhcd+y9Kq7e8JFe1oyTMbRLKjXsgky1wEhzYFp0BHsrfgV0+fGmZpjYWK1TiFcMEC4k7AfSNVvHgzCFmHDnCHVCXx/bo37X+VXqvYta21Nv1M8iIsJjCIiAIiIAiIgCIiAIiIAiIgCIiAIiIAiIgCIiALF8W8PUMQZqM5vztOV3yRr8rKIpTa6OozcXlM5TxfwnXoOJa19RgMhzQHbiJaLtOn0WLw5ZmmrqGwCNTIiXW9h3hdqWKxvhzDVSS6kA43zNJYb66FaIahpYZoV0J/Gsfkc5wAa4Ck0ZjInNH4Y7wIkGVdrFkXgAAtOVoIBn8w0gj3MrMcT8FuGbyXBzD/w32Ptm0Og1hYSrhHsgVKTqY3BaSJveTY6nrspphUp7zRGDnHEGmePxAp84GaGAOjKIJs0x9/1Si8lrTlZOYOkAtLSJAdM3EO1UTBmMZXE3yhrTB2jLB/tNuiyWE4XXqRTZSfT/O97YETO/voBdbZXQiso5VDT83B98F4W3FYol8mlSAJH5jPK0npqV0IBUuEcNbQp5G3My5x1c46k/wAK6vMsnveTNfYpy8vS6CIirKAiIgCIiAIiIAiIgCIiAIiIAiIgCIiAIiIAiIgCIiAIiIAvV4iAIiIAiIgCIiA//9k="/>
          <p:cNvSpPr>
            <a:spLocks noChangeAspect="1" noChangeArrowheads="1"/>
          </p:cNvSpPr>
          <p:nvPr/>
        </p:nvSpPr>
        <p:spPr bwMode="auto">
          <a:xfrm>
            <a:off x="155575" y="-1812925"/>
            <a:ext cx="4762500" cy="37814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6388" name="Picture 4" descr="http://media.web.britannica.com/eb-media/12/104312-004-2E12350D.jpg"/>
          <p:cNvPicPr>
            <a:picLocks noChangeAspect="1" noChangeArrowheads="1"/>
          </p:cNvPicPr>
          <p:nvPr/>
        </p:nvPicPr>
        <p:blipFill>
          <a:blip r:embed="rId2" cstate="print"/>
          <a:srcRect/>
          <a:stretch>
            <a:fillRect/>
          </a:stretch>
        </p:blipFill>
        <p:spPr bwMode="auto">
          <a:xfrm>
            <a:off x="4357686" y="3714752"/>
            <a:ext cx="3381362" cy="25390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5214974" cy="5483245"/>
          </a:xfrm>
        </p:spPr>
        <p:txBody>
          <a:bodyPr/>
          <a:lstStyle/>
          <a:p>
            <a:r>
              <a:rPr lang="en-US" b="1" dirty="0"/>
              <a:t>Asexual reproduction </a:t>
            </a:r>
            <a:r>
              <a:rPr lang="en-US" dirty="0"/>
              <a:t>- one parental cell gives rise to 2 or more identical offspring. This is called </a:t>
            </a:r>
            <a:r>
              <a:rPr lang="en-US" b="1" dirty="0"/>
              <a:t>binary fission </a:t>
            </a:r>
            <a:r>
              <a:rPr lang="en-US" dirty="0"/>
              <a:t>in bacterial cells. </a:t>
            </a:r>
            <a:endParaRPr lang="en-US" dirty="0" smtClean="0"/>
          </a:p>
          <a:p>
            <a:pPr>
              <a:buNone/>
            </a:pPr>
            <a:r>
              <a:rPr lang="en-US" dirty="0"/>
              <a:t>	</a:t>
            </a:r>
            <a:r>
              <a:rPr lang="en-US" dirty="0" smtClean="0"/>
              <a:t>(</a:t>
            </a:r>
            <a:r>
              <a:rPr lang="en-US" dirty="0"/>
              <a:t>p. 134 - 135)</a:t>
            </a:r>
            <a:endParaRPr lang="en-CA" dirty="0"/>
          </a:p>
          <a:p>
            <a:endParaRPr lang="en-CA" dirty="0"/>
          </a:p>
        </p:txBody>
      </p:sp>
      <p:pic>
        <p:nvPicPr>
          <p:cNvPr id="4" name="Picture 3" descr="binaryfissionsteps"/>
          <p:cNvPicPr>
            <a:picLocks noChangeAspect="1" noChangeArrowheads="1"/>
          </p:cNvPicPr>
          <p:nvPr/>
        </p:nvPicPr>
        <p:blipFill>
          <a:blip r:embed="rId2" cstate="print"/>
          <a:srcRect/>
          <a:stretch>
            <a:fillRect/>
          </a:stretch>
        </p:blipFill>
        <p:spPr bwMode="auto">
          <a:xfrm>
            <a:off x="6143636" y="285728"/>
            <a:ext cx="2593977" cy="6165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en-US" b="1" dirty="0"/>
              <a:t>Sexual reproduction </a:t>
            </a:r>
            <a:r>
              <a:rPr lang="en-CA" dirty="0"/>
              <a:t>– two parents make one offspring that is NOT identical to either parent. This is called </a:t>
            </a:r>
            <a:r>
              <a:rPr lang="en-CA" b="1" dirty="0"/>
              <a:t>conjugation</a:t>
            </a:r>
            <a:r>
              <a:rPr lang="en-CA" dirty="0"/>
              <a:t>.</a:t>
            </a:r>
          </a:p>
          <a:p>
            <a:endParaRPr lang="en-CA" dirty="0"/>
          </a:p>
        </p:txBody>
      </p:sp>
      <p:pic>
        <p:nvPicPr>
          <p:cNvPr id="4" name="Picture 2" descr="Dennis Kunkel Stock Photography">
            <a:hlinkClick r:id="rId2"/>
          </p:cNvPr>
          <p:cNvPicPr>
            <a:picLocks noChangeAspect="1" noChangeArrowheads="1"/>
          </p:cNvPicPr>
          <p:nvPr/>
        </p:nvPicPr>
        <p:blipFill>
          <a:blip r:embed="rId3" cstate="print"/>
          <a:srcRect/>
          <a:stretch>
            <a:fillRect/>
          </a:stretch>
        </p:blipFill>
        <p:spPr bwMode="auto">
          <a:xfrm>
            <a:off x="642910" y="2357430"/>
            <a:ext cx="3867150" cy="2286000"/>
          </a:xfrm>
          <a:prstGeom prst="rect">
            <a:avLst/>
          </a:prstGeom>
          <a:noFill/>
          <a:ln w="9525">
            <a:noFill/>
            <a:miter lim="800000"/>
            <a:headEnd/>
            <a:tailEnd/>
          </a:ln>
        </p:spPr>
      </p:pic>
      <p:pic>
        <p:nvPicPr>
          <p:cNvPr id="14340" name="Picture 4" descr="http://papermed.com/wp-content/uploads/2012/05/Bacterial-Conjugation.jpg"/>
          <p:cNvPicPr>
            <a:picLocks noChangeAspect="1" noChangeArrowheads="1"/>
          </p:cNvPicPr>
          <p:nvPr/>
        </p:nvPicPr>
        <p:blipFill>
          <a:blip r:embed="rId4" cstate="print"/>
          <a:srcRect/>
          <a:stretch>
            <a:fillRect/>
          </a:stretch>
        </p:blipFill>
        <p:spPr bwMode="auto">
          <a:xfrm>
            <a:off x="4857752" y="2428868"/>
            <a:ext cx="4143375" cy="4048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Steps to Binary Fission</a:t>
            </a:r>
            <a:endParaRPr lang="en-CA" dirty="0"/>
          </a:p>
        </p:txBody>
      </p:sp>
      <p:sp>
        <p:nvSpPr>
          <p:cNvPr id="3" name="Content Placeholder 2"/>
          <p:cNvSpPr>
            <a:spLocks noGrp="1"/>
          </p:cNvSpPr>
          <p:nvPr>
            <p:ph idx="1"/>
          </p:nvPr>
        </p:nvSpPr>
        <p:spPr/>
        <p:txBody>
          <a:bodyPr>
            <a:normAutofit fontScale="92500" lnSpcReduction="20000"/>
          </a:bodyPr>
          <a:lstStyle/>
          <a:p>
            <a:pPr>
              <a:buNone/>
            </a:pPr>
            <a:r>
              <a:rPr lang="en-US" dirty="0"/>
              <a:t>1. Parent cell gets bigger and makes a copy of its DNA</a:t>
            </a:r>
            <a:endParaRPr lang="en-CA" dirty="0"/>
          </a:p>
          <a:p>
            <a:pPr>
              <a:buNone/>
            </a:pPr>
            <a:r>
              <a:rPr lang="en-CA" dirty="0"/>
              <a:t> </a:t>
            </a:r>
          </a:p>
          <a:p>
            <a:pPr>
              <a:buNone/>
            </a:pPr>
            <a:r>
              <a:rPr lang="en-US" dirty="0"/>
              <a:t>2. The cell elongates and the two pieces of DNA move to opposite ends of the cell</a:t>
            </a:r>
            <a:endParaRPr lang="en-CA" dirty="0"/>
          </a:p>
          <a:p>
            <a:pPr>
              <a:buNone/>
            </a:pPr>
            <a:endParaRPr lang="en-CA" dirty="0"/>
          </a:p>
          <a:p>
            <a:pPr>
              <a:buNone/>
            </a:pPr>
            <a:r>
              <a:rPr lang="en-US" dirty="0"/>
              <a:t>3. A septum forms between the two pieces of DNA.</a:t>
            </a:r>
            <a:endParaRPr lang="en-CA" dirty="0"/>
          </a:p>
          <a:p>
            <a:pPr>
              <a:buNone/>
            </a:pPr>
            <a:endParaRPr lang="en-CA" dirty="0"/>
          </a:p>
          <a:p>
            <a:pPr>
              <a:buNone/>
            </a:pPr>
            <a:r>
              <a:rPr lang="en-US" dirty="0"/>
              <a:t>4. It separates and  two new daughter cells are </a:t>
            </a:r>
            <a:r>
              <a:rPr lang="en-US" dirty="0" smtClean="0"/>
              <a:t>made</a:t>
            </a:r>
          </a:p>
          <a:p>
            <a:pPr>
              <a:buNone/>
            </a:pPr>
            <a:endParaRPr lang="en-CA" dirty="0"/>
          </a:p>
        </p:txBody>
      </p:sp>
      <p:sp>
        <p:nvSpPr>
          <p:cNvPr id="4" name="Rectangle 3"/>
          <p:cNvSpPr/>
          <p:nvPr/>
        </p:nvSpPr>
        <p:spPr>
          <a:xfrm>
            <a:off x="4211960" y="5733256"/>
            <a:ext cx="4572000" cy="923330"/>
          </a:xfrm>
          <a:prstGeom prst="rect">
            <a:avLst/>
          </a:prstGeom>
        </p:spPr>
        <p:txBody>
          <a:bodyPr>
            <a:spAutoFit/>
          </a:bodyPr>
          <a:lstStyle/>
          <a:p>
            <a:r>
              <a:rPr lang="en-US" dirty="0" smtClean="0"/>
              <a:t>http://www.classzone.com/books/hs/ca/sc/bio_07/animated_biology/bio_ch05_0149_ab_fission.html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CA" dirty="0" smtClean="0"/>
              <a:t>Steps to Conjugation</a:t>
            </a:r>
            <a:endParaRPr lang="en-CA" dirty="0"/>
          </a:p>
        </p:txBody>
      </p:sp>
      <p:sp>
        <p:nvSpPr>
          <p:cNvPr id="3" name="Content Placeholder 2"/>
          <p:cNvSpPr>
            <a:spLocks noGrp="1"/>
          </p:cNvSpPr>
          <p:nvPr>
            <p:ph idx="1"/>
          </p:nvPr>
        </p:nvSpPr>
        <p:spPr/>
        <p:txBody>
          <a:bodyPr>
            <a:normAutofit/>
          </a:bodyPr>
          <a:lstStyle/>
          <a:p>
            <a:pPr>
              <a:buNone/>
            </a:pPr>
            <a:r>
              <a:rPr lang="en-US" dirty="0" smtClean="0"/>
              <a:t>1</a:t>
            </a:r>
            <a:r>
              <a:rPr lang="en-US" dirty="0"/>
              <a:t>. Two parent cells begin to form a pilus</a:t>
            </a:r>
            <a:endParaRPr lang="en-CA" dirty="0"/>
          </a:p>
          <a:p>
            <a:pPr>
              <a:buNone/>
            </a:pPr>
            <a:endParaRPr lang="en-CA" dirty="0" smtClean="0"/>
          </a:p>
          <a:p>
            <a:pPr>
              <a:buNone/>
            </a:pPr>
            <a:r>
              <a:rPr lang="en-US" dirty="0" smtClean="0"/>
              <a:t>2</a:t>
            </a:r>
            <a:r>
              <a:rPr lang="en-US" dirty="0"/>
              <a:t>. DNA is exchanged between parent cells</a:t>
            </a:r>
            <a:endParaRPr lang="en-CA" dirty="0"/>
          </a:p>
          <a:p>
            <a:pPr>
              <a:buNone/>
            </a:pPr>
            <a:endParaRPr lang="en-CA" dirty="0"/>
          </a:p>
          <a:p>
            <a:pPr>
              <a:buNone/>
            </a:pPr>
            <a:r>
              <a:rPr lang="en-US" dirty="0"/>
              <a:t>3. The result is a daughter cell with genetically different DNA</a:t>
            </a:r>
            <a:endParaRPr lang="en-CA" dirty="0"/>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buNone/>
            </a:pPr>
            <a:r>
              <a:rPr lang="en-CA" b="1" dirty="0" smtClean="0"/>
              <a:t>Locomotion:</a:t>
            </a:r>
          </a:p>
          <a:p>
            <a:pPr>
              <a:buNone/>
            </a:pPr>
            <a:r>
              <a:rPr lang="en-CA" b="1" dirty="0" smtClean="0"/>
              <a:t>	</a:t>
            </a:r>
            <a:r>
              <a:rPr lang="en-CA" dirty="0" smtClean="0"/>
              <a:t>1. flagella</a:t>
            </a:r>
          </a:p>
          <a:p>
            <a:pPr>
              <a:buNone/>
            </a:pPr>
            <a:r>
              <a:rPr lang="en-CA" dirty="0" smtClean="0"/>
              <a:t>	2. pili</a:t>
            </a:r>
            <a:endParaRPr lang="en-CA" dirty="0"/>
          </a:p>
        </p:txBody>
      </p:sp>
      <p:pic>
        <p:nvPicPr>
          <p:cNvPr id="4" name="Picture 4" descr="http://azmaieshgah2.persiangig.com/bacterial%2520cell%2520copy%5B1%5D.jpg"/>
          <p:cNvPicPr>
            <a:picLocks noChangeAspect="1" noChangeArrowheads="1"/>
          </p:cNvPicPr>
          <p:nvPr/>
        </p:nvPicPr>
        <p:blipFill>
          <a:blip r:embed="rId2" cstate="print"/>
          <a:srcRect/>
          <a:stretch>
            <a:fillRect/>
          </a:stretch>
        </p:blipFill>
        <p:spPr bwMode="auto">
          <a:xfrm>
            <a:off x="3286116" y="2428868"/>
            <a:ext cx="5235862" cy="3862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9/9c/Bacterial_infections_and_involved_species.png"/>
          <p:cNvPicPr>
            <a:picLocks noChangeAspect="1" noChangeArrowheads="1"/>
          </p:cNvPicPr>
          <p:nvPr/>
        </p:nvPicPr>
        <p:blipFill>
          <a:blip r:embed="rId2" cstate="print"/>
          <a:srcRect/>
          <a:stretch>
            <a:fillRect/>
          </a:stretch>
        </p:blipFill>
        <p:spPr bwMode="auto">
          <a:xfrm>
            <a:off x="2786050" y="285728"/>
            <a:ext cx="6086516" cy="6000792"/>
          </a:xfrm>
          <a:prstGeom prst="rect">
            <a:avLst/>
          </a:prstGeom>
          <a:noFill/>
        </p:spPr>
      </p:pic>
      <p:sp>
        <p:nvSpPr>
          <p:cNvPr id="6" name="Content Placeholder 5"/>
          <p:cNvSpPr>
            <a:spLocks noGrp="1"/>
          </p:cNvSpPr>
          <p:nvPr>
            <p:ph idx="1"/>
          </p:nvPr>
        </p:nvSpPr>
        <p:spPr>
          <a:xfrm>
            <a:off x="428596" y="571480"/>
            <a:ext cx="2071702" cy="5554683"/>
          </a:xfrm>
        </p:spPr>
        <p:txBody>
          <a:bodyPr/>
          <a:lstStyle/>
          <a:p>
            <a:pPr>
              <a:buNone/>
            </a:pPr>
            <a:r>
              <a:rPr lang="en-CA" u="sng" dirty="0" smtClean="0"/>
              <a:t>Examples</a:t>
            </a:r>
            <a:r>
              <a:rPr lang="en-CA" dirty="0" smtClean="0"/>
              <a:t>:</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58204" cy="5626121"/>
          </a:xfrm>
        </p:spPr>
        <p:txBody>
          <a:bodyPr>
            <a:normAutofit/>
          </a:bodyPr>
          <a:lstStyle/>
          <a:p>
            <a:r>
              <a:rPr lang="en-CA" dirty="0"/>
              <a:t>For each of the </a:t>
            </a:r>
            <a:r>
              <a:rPr lang="en-CA" b="1" dirty="0"/>
              <a:t>FIVE</a:t>
            </a:r>
            <a:r>
              <a:rPr lang="en-CA" dirty="0"/>
              <a:t> kingdoms we need to know the following information</a:t>
            </a:r>
            <a:r>
              <a:rPr lang="en-CA" dirty="0" smtClean="0"/>
              <a:t>:</a:t>
            </a:r>
          </a:p>
          <a:p>
            <a:endParaRPr lang="en-CA" dirty="0"/>
          </a:p>
          <a:p>
            <a:pPr marL="514350" indent="-514350">
              <a:buAutoNum type="arabicPeriod"/>
            </a:pPr>
            <a:r>
              <a:rPr lang="en-CA" dirty="0" smtClean="0"/>
              <a:t>Cell type</a:t>
            </a:r>
          </a:p>
          <a:p>
            <a:pPr marL="514350" indent="-514350">
              <a:buAutoNum type="arabicPeriod"/>
            </a:pPr>
            <a:r>
              <a:rPr lang="en-CA" dirty="0" smtClean="0"/>
              <a:t>Nutrition</a:t>
            </a:r>
          </a:p>
          <a:p>
            <a:pPr marL="514350" indent="-514350">
              <a:buAutoNum type="arabicPeriod"/>
            </a:pPr>
            <a:r>
              <a:rPr lang="en-CA" dirty="0" smtClean="0"/>
              <a:t>Body form</a:t>
            </a:r>
          </a:p>
          <a:p>
            <a:pPr marL="514350" indent="-514350">
              <a:buAutoNum type="arabicPeriod"/>
            </a:pPr>
            <a:r>
              <a:rPr lang="en-CA" dirty="0" smtClean="0"/>
              <a:t>Reproduction</a:t>
            </a:r>
          </a:p>
          <a:p>
            <a:pPr marL="514350" indent="-514350">
              <a:buAutoNum type="arabicPeriod"/>
            </a:pPr>
            <a:r>
              <a:rPr lang="en-CA" dirty="0" smtClean="0"/>
              <a:t>Locomotion</a:t>
            </a:r>
          </a:p>
          <a:p>
            <a:pPr marL="514350" indent="-514350">
              <a:buAutoNum type="arabicPeriod"/>
            </a:pPr>
            <a:r>
              <a:rPr lang="en-CA" dirty="0" smtClean="0"/>
              <a:t>Examples</a:t>
            </a:r>
          </a:p>
          <a:p>
            <a:pPr marL="514350" indent="-514350">
              <a:buAutoNum type="arabicPeriod"/>
            </a:pP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Cell type</a:t>
            </a:r>
            <a:endParaRPr lang="en-CA" dirty="0"/>
          </a:p>
        </p:txBody>
      </p:sp>
      <p:sp>
        <p:nvSpPr>
          <p:cNvPr id="3" name="Content Placeholder 2"/>
          <p:cNvSpPr>
            <a:spLocks noGrp="1"/>
          </p:cNvSpPr>
          <p:nvPr>
            <p:ph idx="1"/>
          </p:nvPr>
        </p:nvSpPr>
        <p:spPr/>
        <p:txBody>
          <a:bodyPr/>
          <a:lstStyle/>
          <a:p>
            <a:pPr lvl="0">
              <a:buNone/>
            </a:pPr>
            <a:r>
              <a:rPr lang="en-CA" dirty="0" smtClean="0"/>
              <a:t>Is </a:t>
            </a:r>
            <a:r>
              <a:rPr lang="en-CA" dirty="0"/>
              <a:t>it a prokaryotic or eukaryotic cell?</a:t>
            </a:r>
          </a:p>
          <a:p>
            <a:r>
              <a:rPr lang="en-CA" dirty="0" smtClean="0"/>
              <a:t>Prokaryotic cell – does NOT have a nucleus</a:t>
            </a:r>
          </a:p>
          <a:p>
            <a:r>
              <a:rPr lang="en-CA" dirty="0" smtClean="0"/>
              <a:t>Eukaryotic cell – has a nucleus</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Nutrition</a:t>
            </a:r>
            <a:endParaRPr lang="en-CA" dirty="0"/>
          </a:p>
        </p:txBody>
      </p:sp>
      <p:sp>
        <p:nvSpPr>
          <p:cNvPr id="3" name="Content Placeholder 2"/>
          <p:cNvSpPr>
            <a:spLocks noGrp="1"/>
          </p:cNvSpPr>
          <p:nvPr>
            <p:ph idx="1"/>
          </p:nvPr>
        </p:nvSpPr>
        <p:spPr/>
        <p:txBody>
          <a:bodyPr/>
          <a:lstStyle/>
          <a:p>
            <a:pPr>
              <a:buNone/>
            </a:pPr>
            <a:r>
              <a:rPr lang="en-CA" dirty="0"/>
              <a:t>How does this organism get </a:t>
            </a:r>
            <a:r>
              <a:rPr lang="en-CA" dirty="0" smtClean="0"/>
              <a:t>nutrients?</a:t>
            </a:r>
          </a:p>
          <a:p>
            <a:pPr>
              <a:buNone/>
            </a:pPr>
            <a:endParaRPr lang="en-CA" dirty="0"/>
          </a:p>
          <a:p>
            <a:pPr>
              <a:buNone/>
            </a:pPr>
            <a:r>
              <a:rPr lang="en-CA" dirty="0" err="1" smtClean="0"/>
              <a:t>Autotroph</a:t>
            </a:r>
            <a:r>
              <a:rPr lang="en-CA" dirty="0" smtClean="0"/>
              <a:t> – makes its own food</a:t>
            </a:r>
          </a:p>
          <a:p>
            <a:pPr>
              <a:buNone/>
            </a:pPr>
            <a:endParaRPr lang="en-CA" dirty="0"/>
          </a:p>
          <a:p>
            <a:pPr>
              <a:buNone/>
            </a:pPr>
            <a:r>
              <a:rPr lang="en-CA" dirty="0" err="1" smtClean="0"/>
              <a:t>Heterotroph</a:t>
            </a:r>
            <a:r>
              <a:rPr lang="en-CA" dirty="0" smtClean="0"/>
              <a:t> – does NOT make its own food, must get nutrients from another source</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Body Form</a:t>
            </a:r>
            <a:endParaRPr lang="en-CA" dirty="0"/>
          </a:p>
        </p:txBody>
      </p:sp>
      <p:sp>
        <p:nvSpPr>
          <p:cNvPr id="3" name="Content Placeholder 2"/>
          <p:cNvSpPr>
            <a:spLocks noGrp="1"/>
          </p:cNvSpPr>
          <p:nvPr>
            <p:ph idx="1"/>
          </p:nvPr>
        </p:nvSpPr>
        <p:spPr/>
        <p:txBody>
          <a:bodyPr/>
          <a:lstStyle/>
          <a:p>
            <a:r>
              <a:rPr lang="en-CA" dirty="0" smtClean="0"/>
              <a:t>Does this organism have a distinct body form?</a:t>
            </a:r>
          </a:p>
          <a:p>
            <a:endParaRPr lang="en-CA" dirty="0"/>
          </a:p>
          <a:p>
            <a:pPr>
              <a:buNone/>
            </a:pPr>
            <a:endParaRPr lang="en-CA" dirty="0"/>
          </a:p>
        </p:txBody>
      </p:sp>
      <p:pic>
        <p:nvPicPr>
          <p:cNvPr id="4" name="Picture 9" descr="http://img.sparknotes.com/figures/2/2faaa24e75677b6732cd24bf35c357da/shapes.gif"/>
          <p:cNvPicPr>
            <a:picLocks noChangeAspect="1" noChangeArrowheads="1"/>
          </p:cNvPicPr>
          <p:nvPr/>
        </p:nvPicPr>
        <p:blipFill>
          <a:blip r:embed="rId2" cstate="print"/>
          <a:srcRect/>
          <a:stretch>
            <a:fillRect/>
          </a:stretch>
        </p:blipFill>
        <p:spPr bwMode="auto">
          <a:xfrm rot="21057804">
            <a:off x="3123994" y="2771044"/>
            <a:ext cx="2678925" cy="1785950"/>
          </a:xfrm>
          <a:prstGeom prst="rect">
            <a:avLst/>
          </a:prstGeom>
          <a:noFill/>
          <a:ln w="9525">
            <a:noFill/>
            <a:miter lim="800000"/>
            <a:headEnd/>
            <a:tailEnd/>
          </a:ln>
        </p:spPr>
      </p:pic>
      <p:pic>
        <p:nvPicPr>
          <p:cNvPr id="22530" name="Picture 2" descr="http://upload.wikimedia.org/wikipedia/commons/thumb/6/69/Bacterial_morphology_diagram.svg/650px-Bacterial_morphology_diagram.svg.png"/>
          <p:cNvPicPr>
            <a:picLocks noChangeAspect="1" noChangeArrowheads="1"/>
          </p:cNvPicPr>
          <p:nvPr/>
        </p:nvPicPr>
        <p:blipFill>
          <a:blip r:embed="rId3" cstate="print"/>
          <a:srcRect/>
          <a:stretch>
            <a:fillRect/>
          </a:stretch>
        </p:blipFill>
        <p:spPr bwMode="auto">
          <a:xfrm rot="345566">
            <a:off x="5917840" y="2500985"/>
            <a:ext cx="3000364" cy="27695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Reproduction</a:t>
            </a:r>
            <a:endParaRPr lang="en-CA" dirty="0"/>
          </a:p>
        </p:txBody>
      </p:sp>
      <p:sp>
        <p:nvSpPr>
          <p:cNvPr id="3" name="Content Placeholder 2"/>
          <p:cNvSpPr>
            <a:spLocks noGrp="1"/>
          </p:cNvSpPr>
          <p:nvPr>
            <p:ph idx="1"/>
          </p:nvPr>
        </p:nvSpPr>
        <p:spPr/>
        <p:txBody>
          <a:bodyPr/>
          <a:lstStyle/>
          <a:p>
            <a:r>
              <a:rPr lang="en-CA" dirty="0"/>
              <a:t>How does the organism reproduce? </a:t>
            </a:r>
            <a:endParaRPr lang="en-CA" dirty="0" smtClean="0"/>
          </a:p>
          <a:p>
            <a:pPr>
              <a:buNone/>
            </a:pPr>
            <a:endParaRPr lang="en-CA" dirty="0"/>
          </a:p>
          <a:p>
            <a:pPr>
              <a:buNone/>
            </a:pPr>
            <a:r>
              <a:rPr lang="en-CA" dirty="0" smtClean="0"/>
              <a:t>Asexual reproduction – only one parent. Offspring are identical.</a:t>
            </a:r>
          </a:p>
          <a:p>
            <a:pPr>
              <a:buNone/>
            </a:pPr>
            <a:r>
              <a:rPr lang="en-CA" dirty="0" smtClean="0"/>
              <a:t> </a:t>
            </a:r>
            <a:endParaRPr lang="en-CA" dirty="0"/>
          </a:p>
          <a:p>
            <a:pPr>
              <a:buNone/>
            </a:pPr>
            <a:r>
              <a:rPr lang="en-CA" dirty="0" smtClean="0"/>
              <a:t>Sexual – two parents involved. Offspring are NOT identical</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Locomotion</a:t>
            </a:r>
            <a:endParaRPr lang="en-CA" dirty="0"/>
          </a:p>
        </p:txBody>
      </p:sp>
      <p:sp>
        <p:nvSpPr>
          <p:cNvPr id="3" name="Content Placeholder 2"/>
          <p:cNvSpPr>
            <a:spLocks noGrp="1"/>
          </p:cNvSpPr>
          <p:nvPr>
            <p:ph idx="1"/>
          </p:nvPr>
        </p:nvSpPr>
        <p:spPr/>
        <p:txBody>
          <a:bodyPr/>
          <a:lstStyle/>
          <a:p>
            <a:r>
              <a:rPr lang="en-CA" dirty="0"/>
              <a:t>Can/how does the organism move</a:t>
            </a:r>
            <a:r>
              <a:rPr lang="en-CA" dirty="0" smtClean="0"/>
              <a:t>?</a:t>
            </a:r>
          </a:p>
          <a:p>
            <a:pPr>
              <a:buNone/>
            </a:pPr>
            <a:endParaRPr lang="en-CA" dirty="0"/>
          </a:p>
          <a:p>
            <a:pPr>
              <a:buNone/>
            </a:pPr>
            <a:r>
              <a:rPr lang="en-CA" dirty="0" smtClean="0"/>
              <a:t>Cilia – small hair-like projections </a:t>
            </a:r>
          </a:p>
          <a:p>
            <a:pPr>
              <a:buNone/>
            </a:pPr>
            <a:endParaRPr lang="en-CA" dirty="0"/>
          </a:p>
          <a:p>
            <a:pPr>
              <a:buNone/>
            </a:pPr>
            <a:r>
              <a:rPr lang="en-CA" dirty="0" smtClean="0"/>
              <a:t>Flagella – larger, whip-like structure (tail)</a:t>
            </a:r>
            <a:endParaRPr lang="en-CA" dirty="0"/>
          </a:p>
        </p:txBody>
      </p:sp>
      <p:pic>
        <p:nvPicPr>
          <p:cNvPr id="20482" name="Picture 2" descr="http://altered-states.net/barry/newsletter406/GeneralBacteria.jpg"/>
          <p:cNvPicPr>
            <a:picLocks noChangeAspect="1" noChangeArrowheads="1"/>
          </p:cNvPicPr>
          <p:nvPr/>
        </p:nvPicPr>
        <p:blipFill>
          <a:blip r:embed="rId2" cstate="print"/>
          <a:srcRect/>
          <a:stretch>
            <a:fillRect/>
          </a:stretch>
        </p:blipFill>
        <p:spPr bwMode="auto">
          <a:xfrm>
            <a:off x="5000628" y="4572008"/>
            <a:ext cx="2152641" cy="2140715"/>
          </a:xfrm>
          <a:prstGeom prst="rect">
            <a:avLst/>
          </a:prstGeom>
          <a:noFill/>
        </p:spPr>
      </p:pic>
      <p:pic>
        <p:nvPicPr>
          <p:cNvPr id="20486" name="Picture 6" descr="http://www.biologycorner.com/resources/paramecium.gif"/>
          <p:cNvPicPr>
            <a:picLocks noChangeAspect="1" noChangeArrowheads="1"/>
          </p:cNvPicPr>
          <p:nvPr/>
        </p:nvPicPr>
        <p:blipFill>
          <a:blip r:embed="rId3" cstate="print"/>
          <a:srcRect/>
          <a:stretch>
            <a:fillRect/>
          </a:stretch>
        </p:blipFill>
        <p:spPr bwMode="auto">
          <a:xfrm>
            <a:off x="6286512" y="2428868"/>
            <a:ext cx="1928794" cy="1368822"/>
          </a:xfrm>
          <a:prstGeom prst="rect">
            <a:avLst/>
          </a:prstGeom>
          <a:noFill/>
        </p:spPr>
      </p:pic>
      <p:pic>
        <p:nvPicPr>
          <p:cNvPr id="20488" name="Picture 8" descr="http://www.vancitybuzz.com/wp-content/uploads/2013/08/sperm.jpeg"/>
          <p:cNvPicPr>
            <a:picLocks noChangeAspect="1" noChangeArrowheads="1"/>
          </p:cNvPicPr>
          <p:nvPr/>
        </p:nvPicPr>
        <p:blipFill>
          <a:blip r:embed="rId4" cstate="print"/>
          <a:srcRect/>
          <a:stretch>
            <a:fillRect/>
          </a:stretch>
        </p:blipFill>
        <p:spPr bwMode="auto">
          <a:xfrm>
            <a:off x="1500166" y="4857760"/>
            <a:ext cx="2381240" cy="17859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CA" dirty="0" smtClean="0"/>
              <a:t>Kingdom Bacteria</a:t>
            </a:r>
            <a:endParaRPr lang="en-CA" dirty="0"/>
          </a:p>
        </p:txBody>
      </p:sp>
      <p:sp>
        <p:nvSpPr>
          <p:cNvPr id="3" name="Content Placeholder 2"/>
          <p:cNvSpPr>
            <a:spLocks noGrp="1"/>
          </p:cNvSpPr>
          <p:nvPr>
            <p:ph idx="1"/>
          </p:nvPr>
        </p:nvSpPr>
        <p:spPr/>
        <p:txBody>
          <a:bodyPr/>
          <a:lstStyle/>
          <a:p>
            <a:r>
              <a:rPr lang="en-US" b="1" dirty="0"/>
              <a:t>Cell type</a:t>
            </a:r>
            <a:r>
              <a:rPr lang="en-US" dirty="0"/>
              <a:t>: simple, prokaryotic organisms.</a:t>
            </a:r>
            <a:endParaRPr lang="en-CA" dirty="0"/>
          </a:p>
          <a:p>
            <a:endParaRPr lang="en-CA" dirty="0"/>
          </a:p>
        </p:txBody>
      </p:sp>
      <p:pic>
        <p:nvPicPr>
          <p:cNvPr id="4" name="Picture 5" descr="http://www.offthemarkcartoons.com/cartoons/2005-08-19.gif"/>
          <p:cNvPicPr>
            <a:picLocks noChangeAspect="1" noChangeArrowheads="1"/>
          </p:cNvPicPr>
          <p:nvPr/>
        </p:nvPicPr>
        <p:blipFill>
          <a:blip r:embed="rId2" cstate="print"/>
          <a:srcRect/>
          <a:stretch>
            <a:fillRect/>
          </a:stretch>
        </p:blipFill>
        <p:spPr bwMode="auto">
          <a:xfrm>
            <a:off x="5357818" y="2285968"/>
            <a:ext cx="3429024" cy="4572032"/>
          </a:xfrm>
          <a:prstGeom prst="rect">
            <a:avLst/>
          </a:prstGeom>
          <a:noFill/>
          <a:ln w="9525">
            <a:noFill/>
            <a:miter lim="800000"/>
            <a:headEnd/>
            <a:tailEnd/>
          </a:ln>
        </p:spPr>
      </p:pic>
      <p:pic>
        <p:nvPicPr>
          <p:cNvPr id="19458" name="Picture 2" descr="http://upload.wikimedia.org/wikipedia/commons/thumb/5/5a/Average_prokaryote_cell-_en.svg/494px-Average_prokaryote_cell-_en.svg.png"/>
          <p:cNvPicPr>
            <a:picLocks noChangeAspect="1" noChangeArrowheads="1"/>
          </p:cNvPicPr>
          <p:nvPr/>
        </p:nvPicPr>
        <p:blipFill>
          <a:blip r:embed="rId3" cstate="print"/>
          <a:srcRect/>
          <a:stretch>
            <a:fillRect/>
          </a:stretch>
        </p:blipFill>
        <p:spPr bwMode="auto">
          <a:xfrm>
            <a:off x="214282" y="2357430"/>
            <a:ext cx="4705350" cy="38290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58204" cy="5768997"/>
          </a:xfrm>
        </p:spPr>
        <p:txBody>
          <a:bodyPr/>
          <a:lstStyle/>
          <a:p>
            <a:r>
              <a:rPr lang="en-US" b="1" dirty="0"/>
              <a:t>Nutrition</a:t>
            </a:r>
            <a:r>
              <a:rPr lang="en-US" dirty="0"/>
              <a:t>:</a:t>
            </a:r>
            <a:endParaRPr lang="en-CA" dirty="0"/>
          </a:p>
        </p:txBody>
      </p:sp>
      <p:pic>
        <p:nvPicPr>
          <p:cNvPr id="18434" name="Picture 2" descr="http://images.tutorvista.com/cms/images/123/classification-of-bacteria-on-nutrition.PNG"/>
          <p:cNvPicPr>
            <a:picLocks noChangeAspect="1" noChangeArrowheads="1"/>
          </p:cNvPicPr>
          <p:nvPr/>
        </p:nvPicPr>
        <p:blipFill>
          <a:blip r:embed="rId2" cstate="print"/>
          <a:srcRect/>
          <a:stretch>
            <a:fillRect/>
          </a:stretch>
        </p:blipFill>
        <p:spPr bwMode="auto">
          <a:xfrm>
            <a:off x="928662" y="1214422"/>
            <a:ext cx="6764182" cy="24288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313</Words>
  <Application>Microsoft Office PowerPoint</Application>
  <PresentationFormat>On-screen Show (4:3)</PresentationFormat>
  <Paragraphs>61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Kingdom Bacteria</vt:lpstr>
      <vt:lpstr>Slide 2</vt:lpstr>
      <vt:lpstr>Cell type</vt:lpstr>
      <vt:lpstr>Nutrition</vt:lpstr>
      <vt:lpstr>Body Form</vt:lpstr>
      <vt:lpstr>Reproduction</vt:lpstr>
      <vt:lpstr>Locomotion</vt:lpstr>
      <vt:lpstr>Kingdom Bacteria</vt:lpstr>
      <vt:lpstr>Slide 9</vt:lpstr>
      <vt:lpstr>Slide 10</vt:lpstr>
      <vt:lpstr>Slide 11</vt:lpstr>
      <vt:lpstr>Slide 12</vt:lpstr>
      <vt:lpstr>Slide 13</vt:lpstr>
      <vt:lpstr>Slide 14</vt:lpstr>
      <vt:lpstr>Steps to Binary Fission</vt:lpstr>
      <vt:lpstr>Steps to Conjugation</vt:lpstr>
      <vt:lpstr>Slide 17</vt:lpstr>
      <vt:lpstr>Slide 18</vt:lpstr>
    </vt:vector>
  </TitlesOfParts>
  <Company>ESDNL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ablundon</dc:creator>
  <cp:lastModifiedBy>sdinn</cp:lastModifiedBy>
  <cp:revision>10</cp:revision>
  <dcterms:created xsi:type="dcterms:W3CDTF">2013-11-26T12:28:40Z</dcterms:created>
  <dcterms:modified xsi:type="dcterms:W3CDTF">2013-11-27T12:58:51Z</dcterms:modified>
</cp:coreProperties>
</file>